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59" r:id="rId5"/>
    <p:sldId id="263" r:id="rId6"/>
    <p:sldId id="260" r:id="rId7"/>
    <p:sldId id="262" r:id="rId8"/>
    <p:sldId id="264" r:id="rId9"/>
    <p:sldId id="265" r:id="rId10"/>
    <p:sldId id="268" r:id="rId11"/>
    <p:sldId id="269" r:id="rId12"/>
    <p:sldId id="270" r:id="rId13"/>
    <p:sldId id="271" r:id="rId14"/>
    <p:sldId id="272" r:id="rId15"/>
    <p:sldId id="274"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127" autoAdjust="0"/>
  </p:normalViewPr>
  <p:slideViewPr>
    <p:cSldViewPr>
      <p:cViewPr varScale="1">
        <p:scale>
          <a:sx n="72" d="100"/>
          <a:sy n="72" d="100"/>
        </p:scale>
        <p:origin x="-12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981199"/>
          </a:xfrm>
        </p:spPr>
        <p:txBody>
          <a:bodyPr>
            <a:normAutofit/>
          </a:bodyPr>
          <a:lstStyle/>
          <a:p>
            <a:r>
              <a:rPr lang="en-US" sz="4800" b="1" dirty="0" smtClean="0"/>
              <a:t>CHANDIDAS MAHAVIDYALAYA</a:t>
            </a:r>
            <a:endParaRPr lang="en-US" sz="4800" b="1" dirty="0"/>
          </a:p>
        </p:txBody>
      </p:sp>
      <p:sp>
        <p:nvSpPr>
          <p:cNvPr id="3" name="Subtitle 2"/>
          <p:cNvSpPr>
            <a:spLocks noGrp="1"/>
          </p:cNvSpPr>
          <p:nvPr>
            <p:ph type="subTitle" idx="1"/>
          </p:nvPr>
        </p:nvSpPr>
        <p:spPr>
          <a:xfrm>
            <a:off x="304800" y="2514600"/>
            <a:ext cx="8534400" cy="3124200"/>
          </a:xfrm>
        </p:spPr>
        <p:txBody>
          <a:bodyPr>
            <a:normAutofit/>
          </a:bodyPr>
          <a:lstStyle/>
          <a:p>
            <a:r>
              <a:rPr lang="en-US" sz="4400" dirty="0" smtClean="0"/>
              <a:t>DEPARTMENT OF GEOGRAPHY</a:t>
            </a:r>
          </a:p>
          <a:p>
            <a:endParaRPr lang="en-US" sz="4800" dirty="0" smtClean="0"/>
          </a:p>
          <a:p>
            <a:r>
              <a:rPr lang="en-US" sz="4000" b="1" dirty="0" smtClean="0"/>
              <a:t>TOPIC:- IRON ORE RESOURCE OF INDIA</a:t>
            </a:r>
          </a:p>
          <a:p>
            <a:r>
              <a:rPr lang="en-IN" sz="4000" b="1" dirty="0" smtClean="0"/>
              <a:t>Prof.- </a:t>
            </a:r>
            <a:r>
              <a:rPr lang="en-IN" sz="4000" b="1" dirty="0" err="1" smtClean="0"/>
              <a:t>Indrajit</a:t>
            </a:r>
            <a:r>
              <a:rPr lang="en-IN" sz="4000" b="1" dirty="0" smtClean="0"/>
              <a:t> </a:t>
            </a:r>
            <a:r>
              <a:rPr lang="en-IN" sz="4000" b="1" dirty="0" err="1" smtClean="0"/>
              <a:t>Mandal</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10600" cy="6001643"/>
          </a:xfrm>
          <a:prstGeom prst="rect">
            <a:avLst/>
          </a:prstGeom>
        </p:spPr>
        <p:txBody>
          <a:bodyPr wrap="square">
            <a:spAutoFit/>
          </a:bodyPr>
          <a:lstStyle/>
          <a:p>
            <a:r>
              <a:rPr lang="en-US" sz="3200" b="1" dirty="0" smtClean="0"/>
              <a:t>Major states</a:t>
            </a:r>
            <a:endParaRPr lang="en-US" sz="3200" dirty="0" smtClean="0"/>
          </a:p>
          <a:p>
            <a:r>
              <a:rPr lang="en-US" sz="3200" dirty="0" err="1" smtClean="0"/>
              <a:t>Odisha</a:t>
            </a:r>
            <a:r>
              <a:rPr lang="en-US" sz="3200" dirty="0" smtClean="0"/>
              <a:t> 33%</a:t>
            </a:r>
          </a:p>
          <a:p>
            <a:r>
              <a:rPr lang="en-US" sz="3200" dirty="0" smtClean="0"/>
              <a:t>Jharkhand 26%</a:t>
            </a:r>
          </a:p>
          <a:p>
            <a:r>
              <a:rPr lang="en-US" sz="3200" dirty="0" smtClean="0"/>
              <a:t>Chhattisgarh 18%</a:t>
            </a:r>
          </a:p>
          <a:p>
            <a:r>
              <a:rPr lang="en-US" sz="3200" dirty="0" smtClean="0"/>
              <a:t>Rest in Andhra Pradesh, Assam, Bihar, Maharashtra, MP, Rajasthan, UP</a:t>
            </a:r>
          </a:p>
          <a:p>
            <a:r>
              <a:rPr lang="en-US" sz="3200" dirty="0" smtClean="0"/>
              <a:t>Karnataka 73%</a:t>
            </a:r>
          </a:p>
          <a:p>
            <a:r>
              <a:rPr lang="en-US" sz="3200" dirty="0" smtClean="0"/>
              <a:t>Andhra Pradesh 14%</a:t>
            </a:r>
          </a:p>
          <a:p>
            <a:r>
              <a:rPr lang="en-US" sz="3200" dirty="0" smtClean="0"/>
              <a:t>Rajasthan 5%</a:t>
            </a:r>
          </a:p>
          <a:p>
            <a:r>
              <a:rPr lang="en-US" sz="3200" dirty="0" smtClean="0"/>
              <a:t>TN 4.9%</a:t>
            </a:r>
          </a:p>
          <a:p>
            <a:r>
              <a:rPr lang="en-US" sz="3200" dirty="0" smtClean="0"/>
              <a:t>Rest in Assam, Bihar, Goa, Jharkhand, Kerala, MH, Meghalaya and Nagaland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76020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Q1. Statements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Karnataka has more than half of the reserves of magnetite ore in India.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Jharkhand has the highest reserves of hematite ore in India.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Which of the above are true?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Both</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1 only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2 only</a:t>
            </a:r>
          </a:p>
          <a:p>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None</a:t>
            </a:r>
          </a:p>
          <a:p>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lang="en-US" sz="3200" b="1" u="sng" dirty="0" smtClean="0"/>
              <a:t>Iron Ore in Orissa</a:t>
            </a:r>
            <a:endParaRPr lang="en-US" sz="2800" u="sng" dirty="0" smtClean="0"/>
          </a:p>
          <a:p>
            <a:pPr lvl="0"/>
            <a:r>
              <a:rPr lang="en-US" sz="2800" dirty="0" smtClean="0"/>
              <a:t>The ores are rich in </a:t>
            </a:r>
            <a:r>
              <a:rPr lang="en-US" sz="2800" dirty="0" err="1" smtClean="0"/>
              <a:t>haematites</a:t>
            </a:r>
            <a:r>
              <a:rPr lang="en-US" sz="2800" dirty="0" smtClean="0"/>
              <a:t>.</a:t>
            </a:r>
          </a:p>
          <a:p>
            <a:pPr lvl="0"/>
            <a:r>
              <a:rPr lang="en-US" sz="2800" dirty="0" smtClean="0"/>
              <a:t>India’s richest </a:t>
            </a:r>
            <a:r>
              <a:rPr lang="en-US" sz="2800" dirty="0" err="1" smtClean="0"/>
              <a:t>haematite</a:t>
            </a:r>
            <a:r>
              <a:rPr lang="en-US" sz="2800" dirty="0" smtClean="0"/>
              <a:t> deposits are located in </a:t>
            </a:r>
            <a:r>
              <a:rPr lang="en-US" sz="2800" b="1" dirty="0" err="1" smtClean="0"/>
              <a:t>Barabil-Koira</a:t>
            </a:r>
            <a:r>
              <a:rPr lang="en-US" sz="2800" b="1" dirty="0" smtClean="0"/>
              <a:t> valley</a:t>
            </a:r>
            <a:r>
              <a:rPr lang="en-US" sz="2800" dirty="0" smtClean="0"/>
              <a:t>.</a:t>
            </a:r>
          </a:p>
          <a:p>
            <a:pPr lvl="0"/>
            <a:r>
              <a:rPr lang="en-US" sz="2800" dirty="0" smtClean="0"/>
              <a:t>Others: </a:t>
            </a:r>
            <a:r>
              <a:rPr lang="en-US" sz="2800" dirty="0" err="1" smtClean="0"/>
              <a:t>Sundargarh</a:t>
            </a:r>
            <a:r>
              <a:rPr lang="en-US" sz="2800" dirty="0" smtClean="0"/>
              <a:t>, </a:t>
            </a:r>
            <a:r>
              <a:rPr lang="en-US" sz="2800" dirty="0" err="1" smtClean="0"/>
              <a:t>Mayurbhanj</a:t>
            </a:r>
            <a:r>
              <a:rPr lang="en-US" sz="2800" dirty="0" smtClean="0"/>
              <a:t>, Cuttack, </a:t>
            </a:r>
            <a:r>
              <a:rPr lang="en-US" sz="2800" dirty="0" err="1" smtClean="0"/>
              <a:t>Sambalpur</a:t>
            </a:r>
            <a:r>
              <a:rPr lang="en-US" sz="2800" dirty="0" smtClean="0"/>
              <a:t>, </a:t>
            </a:r>
            <a:r>
              <a:rPr lang="en-US" sz="2800" dirty="0" err="1" smtClean="0"/>
              <a:t>Keonjhar</a:t>
            </a:r>
            <a:r>
              <a:rPr lang="en-US" sz="2800" dirty="0" smtClean="0"/>
              <a:t> and </a:t>
            </a:r>
            <a:r>
              <a:rPr lang="en-US" sz="2800" dirty="0" err="1" smtClean="0"/>
              <a:t>Koraput</a:t>
            </a:r>
            <a:r>
              <a:rPr lang="en-US" sz="2800" dirty="0" smtClean="0"/>
              <a:t> districts.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ron Ore in Orissa"/>
          <p:cNvPicPr>
            <a:picLocks noGrp="1"/>
          </p:cNvPicPr>
          <p:nvPr>
            <p:ph idx="1"/>
          </p:nvPr>
        </p:nvPicPr>
        <p:blipFill>
          <a:blip r:embed="rId2" cstate="print"/>
          <a:srcRect/>
          <a:stretch>
            <a:fillRect/>
          </a:stretch>
        </p:blipFill>
        <p:spPr bwMode="auto">
          <a:xfrm>
            <a:off x="457200" y="304800"/>
            <a:ext cx="8229600" cy="6324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7139"/>
            <a:ext cx="9144000" cy="6309420"/>
          </a:xfrm>
          <a:prstGeom prst="rect">
            <a:avLst/>
          </a:prstGeom>
          <a:solidFill>
            <a:srgbClr val="FFFFFF"/>
          </a:solidFill>
          <a:ln w="9525">
            <a:noFill/>
            <a:miter lim="800000"/>
            <a:headEnd/>
            <a:tailEnd/>
          </a:ln>
          <a:effectLst/>
        </p:spPr>
        <p:txBody>
          <a:bodyPr vert="horz" wrap="square" lIns="28566"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4000" b="1" i="0"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t>
            </a:r>
            <a:r>
              <a:rPr kumimoji="0" lang="en-US" sz="4000" b="1" i="0" u="sng"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Iron Ore in Chhattisgarh</a:t>
            </a:r>
            <a:endParaRPr kumimoji="0" lang="en-US" sz="14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1"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1"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Bailadila</a:t>
            </a:r>
            <a:r>
              <a:rPr kumimoji="0" lang="en-US" sz="2800" b="1"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mine</a:t>
            </a:r>
            <a:r>
              <a:rPr kumimoji="0" lang="en-US" sz="2800" b="0"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is the largest </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mechanised</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mine in Asia [Ore </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benefication</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only done here]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 270 km long slurry (a semi-liquid mixture) pipeline from the </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Bailadila</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to </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Vizag</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plant transports the ore slurry.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Smelting is done in </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Vizag</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[Vishakhapatnam] iron and steel factory.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Bailadila</a:t>
            </a:r>
            <a:r>
              <a:rPr kumimoji="0" lang="en-US" sz="2800" b="0" i="0" u="none" strike="noStrike" cap="none" normalizeH="0" baseline="0" dirty="0" err="1" smtClean="0">
                <a:ln>
                  <a:noFill/>
                </a:ln>
                <a:solidFill>
                  <a:srgbClr val="000000"/>
                </a:solidFill>
                <a:effectLst/>
                <a:latin typeface="Calibri"/>
                <a:ea typeface="Times New Roman" pitchFamily="18" charset="0"/>
                <a:cs typeface="Segoe UI" pitchFamily="34" charset="0"/>
              </a:rPr>
              <a:t>’</a:t>
            </a:r>
            <a:r>
              <a:rPr kumimoji="0" lang="en-US" sz="28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s</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high grade ore is exported through Vishakhapatnam to</a:t>
            </a:r>
            <a:r>
              <a:rPr kumimoji="0" lang="en-US" sz="2800" b="0"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1"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Japan</a:t>
            </a:r>
            <a:r>
              <a:rPr kumimoji="0" lang="en-US" sz="2800" b="1"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[No iron ore in Japan. But market is huge due to</a:t>
            </a:r>
            <a:r>
              <a:rPr kumimoji="0" lang="en-US" sz="2800" b="0"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1"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automobile industry</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and other countries.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The</a:t>
            </a:r>
            <a:r>
              <a:rPr kumimoji="0" lang="en-US" sz="2800" b="0"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1"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Dalli-Rajhara</a:t>
            </a:r>
            <a:r>
              <a:rPr kumimoji="0" lang="en-US" sz="2800" b="0" i="0" u="none" strike="noStrike" cap="none" normalizeH="0" baseline="0" dirty="0" smtClean="0">
                <a:ln>
                  <a:noFill/>
                </a:ln>
                <a:solidFill>
                  <a:srgbClr val="000000"/>
                </a:solidFill>
                <a:effectLst/>
                <a:latin typeface="Calibri"/>
                <a:ea typeface="Times New Roman" pitchFamily="18" charset="0"/>
                <a:cs typeface="Segoe UI" pitchFamily="34" charset="0"/>
              </a:rPr>
              <a:t> </a:t>
            </a:r>
            <a:r>
              <a:rPr kumimoji="0" lang="en-US" sz="28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range is 32 km long [ferrous content 68-69 per cent] range with significant reserves.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ron Ore in Chhattisgarh"/>
          <p:cNvPicPr/>
          <p:nvPr/>
        </p:nvPicPr>
        <p:blipFill>
          <a:blip r:embed="rId2" cstate="print"/>
          <a:srcRect/>
          <a:stretch>
            <a:fillRect/>
          </a:stretch>
        </p:blipFill>
        <p:spPr bwMode="auto">
          <a:xfrm>
            <a:off x="304800" y="228600"/>
            <a:ext cx="8534399" cy="6477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Iron Ore in Jharkhand</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25 per cent of reserves.</a:t>
            </a:r>
          </a:p>
          <a:p>
            <a:pPr lvl="0"/>
            <a:r>
              <a:rPr lang="en-US" dirty="0" smtClean="0"/>
              <a:t>First mine in </a:t>
            </a:r>
            <a:r>
              <a:rPr lang="en-US" dirty="0" err="1" smtClean="0"/>
              <a:t>Singhbhum</a:t>
            </a:r>
            <a:r>
              <a:rPr lang="en-US" dirty="0" smtClean="0"/>
              <a:t> district in 1904.</a:t>
            </a:r>
          </a:p>
          <a:p>
            <a:pPr lvl="0"/>
            <a:r>
              <a:rPr lang="en-US" dirty="0" smtClean="0"/>
              <a:t>Iron ore of here is of </a:t>
            </a:r>
            <a:r>
              <a:rPr lang="en-US" b="1" dirty="0" smtClean="0"/>
              <a:t>highest quality</a:t>
            </a:r>
            <a:r>
              <a:rPr lang="en-US" dirty="0" smtClean="0"/>
              <a:t> and will last for </a:t>
            </a:r>
            <a:r>
              <a:rPr lang="en-US" b="1" dirty="0" smtClean="0"/>
              <a:t>hundreds of years.</a:t>
            </a:r>
            <a:endParaRPr lang="en-US" dirty="0" smtClean="0"/>
          </a:p>
          <a:p>
            <a:pPr lvl="0"/>
            <a:r>
              <a:rPr lang="en-US" b="1" dirty="0" err="1" smtClean="0"/>
              <a:t>Noamandi</a:t>
            </a:r>
            <a:r>
              <a:rPr lang="en-US" b="1" dirty="0" smtClean="0"/>
              <a:t> mines</a:t>
            </a:r>
            <a:r>
              <a:rPr lang="en-US" dirty="0" smtClean="0"/>
              <a:t> in </a:t>
            </a:r>
            <a:r>
              <a:rPr lang="en-US" dirty="0" err="1" smtClean="0"/>
              <a:t>Singhbhum</a:t>
            </a:r>
            <a:r>
              <a:rPr lang="en-US" dirty="0" smtClean="0"/>
              <a:t> are the richest.</a:t>
            </a:r>
          </a:p>
          <a:p>
            <a:pPr lvl="0"/>
            <a:r>
              <a:rPr lang="en-US" dirty="0" smtClean="0"/>
              <a:t>Magnetite ores occur near </a:t>
            </a:r>
            <a:r>
              <a:rPr lang="en-US" dirty="0" err="1" smtClean="0"/>
              <a:t>Daltenganj</a:t>
            </a:r>
            <a:r>
              <a:rPr lang="en-US" dirty="0" smtClean="0"/>
              <a:t> in </a:t>
            </a:r>
            <a:r>
              <a:rPr lang="en-US" dirty="0" err="1" smtClean="0"/>
              <a:t>Palamu</a:t>
            </a:r>
            <a:r>
              <a:rPr lang="en-US" dirty="0" smtClean="0"/>
              <a:t> district.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ron Ore in Jharkhand"/>
          <p:cNvPicPr/>
          <p:nvPr/>
        </p:nvPicPr>
        <p:blipFill>
          <a:blip r:embed="rId2" cstate="print"/>
          <a:srcRect/>
          <a:stretch>
            <a:fillRect/>
          </a:stretch>
        </p:blipFill>
        <p:spPr bwMode="auto">
          <a:xfrm>
            <a:off x="228600" y="228601"/>
            <a:ext cx="8686800" cy="6400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u="sng" dirty="0" smtClean="0"/>
              <a:t>Iron Ore in Karnataka</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smtClean="0"/>
              <a:t>Iron ores are widely distributed.</a:t>
            </a:r>
          </a:p>
          <a:p>
            <a:pPr lvl="0"/>
            <a:r>
              <a:rPr lang="en-US" dirty="0" smtClean="0"/>
              <a:t>High grade ore deposits are those of </a:t>
            </a:r>
            <a:r>
              <a:rPr lang="en-US" b="1" dirty="0" err="1" smtClean="0"/>
              <a:t>Kemmangundi</a:t>
            </a:r>
            <a:r>
              <a:rPr lang="en-US" b="1" dirty="0" smtClean="0"/>
              <a:t> in </a:t>
            </a:r>
            <a:r>
              <a:rPr lang="en-US" b="1" dirty="0" err="1" smtClean="0"/>
              <a:t>Bababudan</a:t>
            </a:r>
            <a:r>
              <a:rPr lang="en-US" b="1" dirty="0" smtClean="0"/>
              <a:t> hills of </a:t>
            </a:r>
            <a:r>
              <a:rPr lang="en-US" b="1" dirty="0" err="1" smtClean="0"/>
              <a:t>Chikmagalur</a:t>
            </a:r>
            <a:r>
              <a:rPr lang="en-US" b="1" dirty="0" smtClean="0"/>
              <a:t> district</a:t>
            </a:r>
            <a:r>
              <a:rPr lang="en-US" dirty="0" smtClean="0"/>
              <a:t> and </a:t>
            </a:r>
            <a:r>
              <a:rPr lang="en-US" b="1" dirty="0" err="1" smtClean="0"/>
              <a:t>Sandur</a:t>
            </a:r>
            <a:r>
              <a:rPr lang="en-US" b="1" dirty="0" smtClean="0"/>
              <a:t> and </a:t>
            </a:r>
            <a:r>
              <a:rPr lang="en-US" b="1" dirty="0" err="1" smtClean="0"/>
              <a:t>Hospet</a:t>
            </a:r>
            <a:r>
              <a:rPr lang="en-US" b="1" dirty="0" smtClean="0"/>
              <a:t> in Bellary</a:t>
            </a:r>
            <a:r>
              <a:rPr lang="en-US" dirty="0" smtClean="0"/>
              <a:t> [Lot of Mining Mafia].</a:t>
            </a:r>
          </a:p>
          <a:p>
            <a:pPr lvl="0"/>
            <a:r>
              <a:rPr lang="en-US" dirty="0" smtClean="0"/>
              <a:t>Most of the ores are </a:t>
            </a:r>
            <a:r>
              <a:rPr lang="en-US" b="1" dirty="0" smtClean="0"/>
              <a:t>high grade</a:t>
            </a:r>
            <a:r>
              <a:rPr lang="en-US" dirty="0" smtClean="0"/>
              <a:t> </a:t>
            </a:r>
            <a:r>
              <a:rPr lang="en-US" dirty="0" err="1" smtClean="0"/>
              <a:t>haematite</a:t>
            </a:r>
            <a:r>
              <a:rPr lang="en-US" dirty="0" smtClean="0"/>
              <a:t> and magnetite.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ron Ore in Karnataka"/>
          <p:cNvPicPr/>
          <p:nvPr/>
        </p:nvPicPr>
        <p:blipFill>
          <a:blip r:embed="rId2" cstate="print"/>
          <a:srcRect/>
          <a:stretch>
            <a:fillRect/>
          </a:stretch>
        </p:blipFill>
        <p:spPr bwMode="auto">
          <a:xfrm>
            <a:off x="990600" y="0"/>
            <a:ext cx="7162800" cy="6858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Iron Ore in other states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Andhra Pradesh (1.02%): Kurnool, Guntur, </a:t>
            </a:r>
            <a:r>
              <a:rPr lang="en-US" dirty="0" err="1" smtClean="0"/>
              <a:t>Cuddapah</a:t>
            </a:r>
            <a:r>
              <a:rPr lang="en-US" dirty="0" smtClean="0"/>
              <a:t>, </a:t>
            </a:r>
            <a:r>
              <a:rPr lang="en-US" dirty="0" err="1" smtClean="0"/>
              <a:t>Ananthapur</a:t>
            </a:r>
            <a:r>
              <a:rPr lang="en-US" dirty="0" smtClean="0"/>
              <a:t>, Nellore.</a:t>
            </a:r>
          </a:p>
          <a:p>
            <a:pPr lvl="0"/>
            <a:r>
              <a:rPr lang="en-US" dirty="0" smtClean="0"/>
              <a:t>Maharashtra (0.88%): </a:t>
            </a:r>
            <a:r>
              <a:rPr lang="en-US" dirty="0" err="1" smtClean="0"/>
              <a:t>Chandrapur</a:t>
            </a:r>
            <a:r>
              <a:rPr lang="en-US" dirty="0" smtClean="0"/>
              <a:t>, </a:t>
            </a:r>
            <a:r>
              <a:rPr lang="en-US" dirty="0" err="1" smtClean="0"/>
              <a:t>Ratnagiri</a:t>
            </a:r>
            <a:r>
              <a:rPr lang="en-US" dirty="0" smtClean="0"/>
              <a:t> and </a:t>
            </a:r>
            <a:r>
              <a:rPr lang="en-US" dirty="0" err="1" smtClean="0"/>
              <a:t>Sindhudurg</a:t>
            </a:r>
            <a:r>
              <a:rPr lang="en-US" dirty="0" smtClean="0"/>
              <a:t>.</a:t>
            </a:r>
          </a:p>
          <a:p>
            <a:pPr lvl="0"/>
            <a:r>
              <a:rPr lang="en-US" dirty="0" smtClean="0"/>
              <a:t>Madhya Pradesh (0.66%).</a:t>
            </a:r>
          </a:p>
          <a:p>
            <a:pPr lvl="0"/>
            <a:r>
              <a:rPr lang="en-US" dirty="0" err="1" smtClean="0"/>
              <a:t>Tamilnadu</a:t>
            </a:r>
            <a:r>
              <a:rPr lang="en-US" dirty="0" smtClean="0"/>
              <a:t>: Salem, </a:t>
            </a:r>
            <a:r>
              <a:rPr lang="en-US" dirty="0" err="1" smtClean="0"/>
              <a:t>Tiruchirapalli</a:t>
            </a:r>
            <a:r>
              <a:rPr lang="en-US" dirty="0" smtClean="0"/>
              <a:t>, Coimbatore, Madurai etc.</a:t>
            </a:r>
          </a:p>
          <a:p>
            <a:pPr lvl="0"/>
            <a:r>
              <a:rPr lang="en-US" dirty="0" smtClean="0"/>
              <a:t>Rajasthan: </a:t>
            </a:r>
            <a:r>
              <a:rPr lang="en-US" dirty="0" err="1" smtClean="0"/>
              <a:t>Jaipur</a:t>
            </a:r>
            <a:r>
              <a:rPr lang="en-US" dirty="0" smtClean="0"/>
              <a:t>, </a:t>
            </a:r>
            <a:r>
              <a:rPr lang="en-US" dirty="0" err="1" smtClean="0"/>
              <a:t>Alwar</a:t>
            </a:r>
            <a:r>
              <a:rPr lang="en-US" dirty="0" smtClean="0"/>
              <a:t>, </a:t>
            </a:r>
            <a:r>
              <a:rPr lang="en-US" dirty="0" err="1" smtClean="0"/>
              <a:t>Sikar</a:t>
            </a:r>
            <a:r>
              <a:rPr lang="en-US" dirty="0" smtClean="0"/>
              <a:t>, </a:t>
            </a:r>
            <a:r>
              <a:rPr lang="en-US" dirty="0" err="1" smtClean="0"/>
              <a:t>Bundi</a:t>
            </a:r>
            <a:r>
              <a:rPr lang="en-US" dirty="0" smtClean="0"/>
              <a:t>, </a:t>
            </a:r>
            <a:r>
              <a:rPr lang="en-US" dirty="0" err="1" smtClean="0"/>
              <a:t>Bhilwara</a:t>
            </a:r>
            <a:r>
              <a:rPr lang="en-US" dirty="0" smtClean="0"/>
              <a:t>.</a:t>
            </a:r>
          </a:p>
          <a:p>
            <a:pPr lvl="0"/>
            <a:r>
              <a:rPr lang="en-US" dirty="0" smtClean="0"/>
              <a:t>Uttar Pradesh: </a:t>
            </a:r>
            <a:r>
              <a:rPr lang="en-US" dirty="0" err="1" smtClean="0"/>
              <a:t>Mirzapur</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Iron?</a:t>
            </a:r>
            <a:br>
              <a:rPr lang="en-US" dirty="0" smtClean="0"/>
            </a:br>
            <a:endParaRPr lang="en-US" dirty="0"/>
          </a:p>
        </p:txBody>
      </p:sp>
      <p:sp>
        <p:nvSpPr>
          <p:cNvPr id="3" name="Content Placeholder 2"/>
          <p:cNvSpPr>
            <a:spLocks noGrp="1"/>
          </p:cNvSpPr>
          <p:nvPr>
            <p:ph idx="1"/>
          </p:nvPr>
        </p:nvSpPr>
        <p:spPr>
          <a:xfrm>
            <a:off x="0" y="762000"/>
            <a:ext cx="9144000" cy="6096000"/>
          </a:xfrm>
        </p:spPr>
        <p:txBody>
          <a:bodyPr>
            <a:noAutofit/>
          </a:bodyPr>
          <a:lstStyle/>
          <a:p>
            <a:r>
              <a:rPr lang="en-US" sz="2800" b="1" dirty="0" smtClean="0"/>
              <a:t>Iron</a:t>
            </a:r>
            <a:r>
              <a:rPr lang="en-US" sz="2800" dirty="0" smtClean="0"/>
              <a:t> is a metallic element that is very chemically reactive, particularly when it interacts with oxygen. That's why iron metal rusts, and why your hemoglobin carries oxygen. Iron is one of the most common elements on Earth and in space.</a:t>
            </a:r>
          </a:p>
          <a:p>
            <a:r>
              <a:rPr lang="en-US" sz="2800" dirty="0" smtClean="0"/>
              <a:t>All of the iron atoms in the universe formed in the cores of stars during the final stages of fusion and then launched into space by stellar explosions. Iron is the single most common element composing our planet, although most of it by mass is found far below the surface in the Earth's core.</a:t>
            </a:r>
          </a:p>
          <a:p>
            <a:r>
              <a:rPr lang="en-US" sz="2800" dirty="0" smtClean="0"/>
              <a:t>Iron is the fourth-most abundant element in the Earth's crust, after silicon, oxygen and aluminum. It is present in nearly every rock of the crust and mantle as a chemical component of hundreds of different minerals.</a:t>
            </a:r>
          </a:p>
          <a:p>
            <a:r>
              <a:rPr lang="en-US" sz="2400" dirty="0" smtClean="0"/>
              <a:t/>
            </a:r>
            <a:br>
              <a:rPr lang="en-US" sz="2400" dirty="0" smtClean="0"/>
            </a:b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1597745"/>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Uttaranchal: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Garhwal</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Almora</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Nainital</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Himachal Pradesh: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Kangra</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and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Mandi</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Haryana: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Mahendragarh</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West Bengal: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Burdwan</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Birbhum</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Darjeeling.</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Jammu and Kashmir: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Udhampur</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and Jammu.</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Gujarat: Bhavnagar,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Junagadh</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a:t>
            </a:r>
            <a:r>
              <a:rPr kumimoji="0" lang="en-US" sz="3200" b="0" i="0" u="none" strike="noStrike" cap="none" normalizeH="0" baseline="0" dirty="0" err="1" smtClean="0">
                <a:ln>
                  <a:noFill/>
                </a:ln>
                <a:solidFill>
                  <a:srgbClr val="000000"/>
                </a:solidFill>
                <a:effectLst/>
                <a:latin typeface="Segoe UI" pitchFamily="34" charset="0"/>
                <a:ea typeface="Times New Roman" pitchFamily="18" charset="0"/>
                <a:cs typeface="Segoe UI" pitchFamily="34" charset="0"/>
              </a:rPr>
              <a:t>Vadodara</a:t>
            </a: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smtClean="0">
                <a:ln>
                  <a:noFill/>
                </a:ln>
                <a:solidFill>
                  <a:srgbClr val="000000"/>
                </a:solidFill>
                <a:effectLst/>
                <a:latin typeface="Segoe UI" pitchFamily="34" charset="0"/>
                <a:ea typeface="Times New Roman" pitchFamily="18" charset="0"/>
                <a:cs typeface="Segoe UI" pitchFamily="34" charset="0"/>
              </a:rPr>
              <a:t> Kerala: Kozhikode.</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IRON ORE?</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Iron ores are rocks and minerals from which metallic iron can be economically extracted. The ores are usually rich in iron oxides and vary in </a:t>
            </a:r>
            <a:r>
              <a:rPr lang="en-US" dirty="0" err="1" smtClean="0"/>
              <a:t>colour</a:t>
            </a:r>
            <a:r>
              <a:rPr lang="en-US" dirty="0" smtClean="0"/>
              <a:t> from dark grey, bright yellow, or deep purple to rusty red. The iron itself is usually found in the form of magnetite, hematite, goethite, limonite or siderite.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Iron Ore</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r>
              <a:rPr lang="en-US" dirty="0" smtClean="0"/>
              <a:t>Magnetite,</a:t>
            </a:r>
          </a:p>
          <a:p>
            <a:r>
              <a:rPr lang="en-US" dirty="0" smtClean="0"/>
              <a:t> Hematite, </a:t>
            </a:r>
          </a:p>
          <a:p>
            <a:r>
              <a:rPr lang="en-US" dirty="0" smtClean="0"/>
              <a:t> Limonite &amp;</a:t>
            </a:r>
          </a:p>
          <a:p>
            <a:r>
              <a:rPr lang="en-US" dirty="0" smtClean="0"/>
              <a:t> Siderite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Magnetite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Black ore; 60 to 70 per cent metallic content.</a:t>
            </a:r>
          </a:p>
          <a:p>
            <a:pPr lvl="0"/>
            <a:r>
              <a:rPr lang="en-US" dirty="0" err="1" smtClean="0"/>
              <a:t>Dharward</a:t>
            </a:r>
            <a:r>
              <a:rPr lang="en-US" dirty="0" smtClean="0"/>
              <a:t> and </a:t>
            </a:r>
            <a:r>
              <a:rPr lang="en-US" dirty="0" err="1" smtClean="0"/>
              <a:t>Cuddapah</a:t>
            </a:r>
            <a:r>
              <a:rPr lang="en-US" dirty="0" smtClean="0"/>
              <a:t> systems.</a:t>
            </a:r>
          </a:p>
          <a:p>
            <a:pPr lvl="0"/>
            <a:r>
              <a:rPr lang="en-US" dirty="0" smtClean="0"/>
              <a:t>Magnetic quality.</a:t>
            </a:r>
          </a:p>
          <a:p>
            <a:pPr lvl="0"/>
            <a:r>
              <a:rPr lang="en-US" dirty="0" smtClean="0"/>
              <a:t>Karnataka, Andhra Pradesh, Rajasthan, Tamil Nadu and Kerala.</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Haematite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Reddish; </a:t>
            </a:r>
            <a:r>
              <a:rPr lang="en-US" b="1" dirty="0" smtClean="0"/>
              <a:t>best quality</a:t>
            </a:r>
            <a:r>
              <a:rPr lang="en-US" dirty="0" smtClean="0"/>
              <a:t>; 70 per cent metallic content.</a:t>
            </a:r>
          </a:p>
          <a:p>
            <a:pPr lvl="0"/>
            <a:r>
              <a:rPr lang="en-US" dirty="0" smtClean="0"/>
              <a:t>Found in </a:t>
            </a:r>
            <a:r>
              <a:rPr lang="en-US" b="1" dirty="0" err="1" smtClean="0"/>
              <a:t>Dharwad</a:t>
            </a:r>
            <a:r>
              <a:rPr lang="en-US" b="1" dirty="0" smtClean="0"/>
              <a:t> and </a:t>
            </a:r>
            <a:r>
              <a:rPr lang="en-US" b="1" dirty="0" err="1" smtClean="0"/>
              <a:t>Cuddapah</a:t>
            </a:r>
            <a:r>
              <a:rPr lang="en-US" b="1" dirty="0" smtClean="0"/>
              <a:t> rock systems</a:t>
            </a:r>
            <a:r>
              <a:rPr lang="en-US" dirty="0" smtClean="0"/>
              <a:t> of the peninsular India.</a:t>
            </a:r>
          </a:p>
          <a:p>
            <a:pPr lvl="0"/>
            <a:r>
              <a:rPr lang="en-US" dirty="0" smtClean="0"/>
              <a:t>80 per cent of </a:t>
            </a:r>
            <a:r>
              <a:rPr lang="en-US" dirty="0" err="1" smtClean="0"/>
              <a:t>haematite</a:t>
            </a:r>
            <a:r>
              <a:rPr lang="en-US" dirty="0" smtClean="0"/>
              <a:t> reserves are in </a:t>
            </a:r>
            <a:r>
              <a:rPr lang="en-US" dirty="0" err="1" smtClean="0"/>
              <a:t>Odisha</a:t>
            </a:r>
            <a:r>
              <a:rPr lang="en-US" dirty="0" smtClean="0"/>
              <a:t>, Jharkhand, Chhattisgarh and Andhra Pradesh.</a:t>
            </a:r>
          </a:p>
          <a:p>
            <a:pPr lvl="0"/>
            <a:r>
              <a:rPr lang="en-US" dirty="0" smtClean="0"/>
              <a:t>In the western section, Karnataka, Maharashtra and Goa has this kind of ore.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Limonite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Inferior ores; yellowish in </a:t>
            </a:r>
            <a:r>
              <a:rPr lang="en-US" dirty="0" err="1" smtClean="0"/>
              <a:t>colour</a:t>
            </a:r>
            <a:r>
              <a:rPr lang="en-US" dirty="0" smtClean="0"/>
              <a:t>; 40 to 60 per cent iron metal.</a:t>
            </a:r>
          </a:p>
          <a:p>
            <a:pPr lvl="0"/>
            <a:r>
              <a:rPr lang="en-US" dirty="0" err="1" smtClean="0"/>
              <a:t>Damuda</a:t>
            </a:r>
            <a:r>
              <a:rPr lang="en-US" dirty="0" smtClean="0"/>
              <a:t> series in </a:t>
            </a:r>
            <a:r>
              <a:rPr lang="en-US" dirty="0" err="1" smtClean="0"/>
              <a:t>Raniganj</a:t>
            </a:r>
            <a:r>
              <a:rPr lang="en-US" dirty="0" smtClean="0"/>
              <a:t> coal field, </a:t>
            </a:r>
            <a:r>
              <a:rPr lang="en-US" dirty="0" err="1" smtClean="0"/>
              <a:t>Garhwal</a:t>
            </a:r>
            <a:r>
              <a:rPr lang="en-US" dirty="0" smtClean="0"/>
              <a:t> in </a:t>
            </a:r>
            <a:r>
              <a:rPr lang="en-US" dirty="0" err="1" smtClean="0"/>
              <a:t>Uttarakhand</a:t>
            </a:r>
            <a:r>
              <a:rPr lang="en-US" dirty="0" smtClean="0"/>
              <a:t>, </a:t>
            </a:r>
            <a:r>
              <a:rPr lang="en-US" dirty="0" err="1" smtClean="0"/>
              <a:t>Mirzapur</a:t>
            </a:r>
            <a:r>
              <a:rPr lang="en-US" dirty="0" smtClean="0"/>
              <a:t> in Uttar Pradesh and </a:t>
            </a:r>
            <a:r>
              <a:rPr lang="en-US" dirty="0" err="1" smtClean="0"/>
              <a:t>Kangra</a:t>
            </a:r>
            <a:r>
              <a:rPr lang="en-US" dirty="0" smtClean="0"/>
              <a:t> valley of Himachal Pradesh.</a:t>
            </a:r>
          </a:p>
          <a:p>
            <a:pPr lvl="0"/>
            <a:r>
              <a:rPr lang="en-US" dirty="0" smtClean="0"/>
              <a:t>Advantage == open cast mines == </a:t>
            </a:r>
            <a:r>
              <a:rPr lang="en-US" b="1" dirty="0" smtClean="0"/>
              <a:t>easy and cheap mining</a:t>
            </a:r>
            <a:r>
              <a:rPr lang="en-US" dirty="0" smtClean="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Siderite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‘Iron carbonate’; inferior quality; less than 40 per cent iron.</a:t>
            </a:r>
          </a:p>
          <a:p>
            <a:pPr lvl="0"/>
            <a:r>
              <a:rPr lang="en-US" dirty="0" smtClean="0"/>
              <a:t>Contains many impurities {previous post}; mining is not economically variable.</a:t>
            </a:r>
          </a:p>
          <a:p>
            <a:pPr lvl="0"/>
            <a:r>
              <a:rPr lang="en-US" dirty="0" smtClean="0"/>
              <a:t>However, it is </a:t>
            </a:r>
            <a:r>
              <a:rPr lang="en-US" b="1" dirty="0" smtClean="0"/>
              <a:t>self-fluxing</a:t>
            </a:r>
            <a:r>
              <a:rPr lang="en-US" dirty="0" smtClean="0"/>
              <a:t> due to presence of lime.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Iron Ore Distribution in India</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867400"/>
          </a:xfrm>
        </p:spPr>
        <p:txBody>
          <a:bodyPr>
            <a:normAutofit fontScale="92500" lnSpcReduction="10000"/>
          </a:bodyPr>
          <a:lstStyle/>
          <a:p>
            <a:pPr lvl="0"/>
            <a:r>
              <a:rPr lang="en-US" b="1" dirty="0" smtClean="0"/>
              <a:t>Hematite </a:t>
            </a:r>
            <a:r>
              <a:rPr lang="en-US" dirty="0" smtClean="0"/>
              <a:t>and </a:t>
            </a:r>
            <a:r>
              <a:rPr lang="en-US" b="1" dirty="0" smtClean="0"/>
              <a:t>magnetite</a:t>
            </a:r>
            <a:r>
              <a:rPr lang="en-US" dirty="0" smtClean="0"/>
              <a:t> are the two most important iron ores in India</a:t>
            </a:r>
          </a:p>
          <a:p>
            <a:r>
              <a:rPr lang="en-US" dirty="0" smtClean="0"/>
              <a:t>Exact Numbers not important. Remember 1</a:t>
            </a:r>
            <a:r>
              <a:rPr lang="en-US" baseline="30000" dirty="0" smtClean="0"/>
              <a:t>st</a:t>
            </a:r>
            <a:r>
              <a:rPr lang="en-US" dirty="0" smtClean="0"/>
              <a:t> and 2</a:t>
            </a:r>
            <a:r>
              <a:rPr lang="en-US" baseline="30000" dirty="0" smtClean="0"/>
              <a:t>nd</a:t>
            </a:r>
            <a:r>
              <a:rPr lang="en-US" dirty="0" smtClean="0"/>
              <a:t> position.</a:t>
            </a:r>
          </a:p>
          <a:p>
            <a:r>
              <a:rPr lang="en-US" b="1" dirty="0" err="1" smtClean="0"/>
              <a:t>Haematite</a:t>
            </a:r>
            <a:endParaRPr lang="en-US" dirty="0" smtClean="0"/>
          </a:p>
          <a:p>
            <a:r>
              <a:rPr lang="en-US" b="1" dirty="0" smtClean="0"/>
              <a:t>Magnetite</a:t>
            </a:r>
            <a:endParaRPr lang="en-US" dirty="0" smtClean="0"/>
          </a:p>
          <a:p>
            <a:r>
              <a:rPr lang="en-US" b="1" u="sng" dirty="0" smtClean="0"/>
              <a:t>Reserves</a:t>
            </a:r>
            <a:endParaRPr lang="en-US" u="sng" dirty="0" smtClean="0"/>
          </a:p>
          <a:p>
            <a:r>
              <a:rPr lang="en-US" dirty="0" smtClean="0"/>
              <a:t>~18,000 million </a:t>
            </a:r>
            <a:r>
              <a:rPr lang="en-US" dirty="0" err="1" smtClean="0"/>
              <a:t>tonnes</a:t>
            </a:r>
            <a:endParaRPr lang="en-US" dirty="0" smtClean="0"/>
          </a:p>
          <a:p>
            <a:r>
              <a:rPr lang="en-US" dirty="0" smtClean="0"/>
              <a:t>Which type of iron ore is abundant in India?</a:t>
            </a:r>
          </a:p>
          <a:p>
            <a:r>
              <a:rPr lang="en-US" dirty="0" smtClean="0"/>
              <a:t>1.   </a:t>
            </a:r>
            <a:r>
              <a:rPr lang="en-US" dirty="0" err="1" smtClean="0"/>
              <a:t>Haematite</a:t>
            </a:r>
            <a:endParaRPr lang="en-US" dirty="0" smtClean="0"/>
          </a:p>
          <a:p>
            <a:r>
              <a:rPr lang="en-US" dirty="0" smtClean="0"/>
              <a:t>2.   Magnetite</a:t>
            </a:r>
          </a:p>
          <a:p>
            <a:r>
              <a:rPr lang="en-US" dirty="0" smtClean="0"/>
              <a:t>~10,500 million </a:t>
            </a:r>
            <a:r>
              <a:rPr lang="en-US" dirty="0" err="1" smtClean="0"/>
              <a:t>tonnes</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TotalTime>
  <Words>500</Words>
  <Application>Microsoft Office PowerPoint</Application>
  <PresentationFormat>On-screen Show (4:3)</PresentationFormat>
  <Paragraphs>100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CHANDIDAS MAHAVIDYALAYA</vt:lpstr>
      <vt:lpstr>What Is Iron? </vt:lpstr>
      <vt:lpstr>WHAT IS IRON ORE?</vt:lpstr>
      <vt:lpstr>Types of Iron Ore </vt:lpstr>
      <vt:lpstr>Magnetite </vt:lpstr>
      <vt:lpstr>Haematite </vt:lpstr>
      <vt:lpstr>Limonite </vt:lpstr>
      <vt:lpstr>Siderite </vt:lpstr>
      <vt:lpstr>Iron Ore Distribution in India </vt:lpstr>
      <vt:lpstr>Slide 10</vt:lpstr>
      <vt:lpstr>Slide 11</vt:lpstr>
      <vt:lpstr>Slide 12</vt:lpstr>
      <vt:lpstr>Slide 13</vt:lpstr>
      <vt:lpstr>Slide 14</vt:lpstr>
      <vt:lpstr> Iron Ore in Jharkhand </vt:lpstr>
      <vt:lpstr>Slide 16</vt:lpstr>
      <vt:lpstr> Iron Ore in Karnataka </vt:lpstr>
      <vt:lpstr>Slide 18</vt:lpstr>
      <vt:lpstr>Iron Ore in other states </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CHANDIDAS MAHAVIDYALAYA</dc:title>
  <dc:creator>aaaa</dc:creator>
  <cp:lastModifiedBy>Windows User</cp:lastModifiedBy>
  <cp:revision>23</cp:revision>
  <dcterms:created xsi:type="dcterms:W3CDTF">2006-08-16T00:00:00Z</dcterms:created>
  <dcterms:modified xsi:type="dcterms:W3CDTF">2022-12-19T13:19:53Z</dcterms:modified>
</cp:coreProperties>
</file>